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58" r:id="rId6"/>
    <p:sldId id="263" r:id="rId7"/>
    <p:sldId id="261" r:id="rId8"/>
    <p:sldId id="265" r:id="rId9"/>
    <p:sldId id="262" r:id="rId10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C1265A9-7288-477D-AE87-5EEA918304E9}" type="datetimeFigureOut">
              <a:rPr lang="es-EC" smtClean="0"/>
              <a:t>19/10/2022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26596A83-FC3E-40A6-8F77-26CC34CE428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65A9-7288-477D-AE87-5EEA918304E9}" type="datetimeFigureOut">
              <a:rPr lang="es-EC" smtClean="0"/>
              <a:t>19/10/2022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96A83-FC3E-40A6-8F77-26CC34CE428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65A9-7288-477D-AE87-5EEA918304E9}" type="datetimeFigureOut">
              <a:rPr lang="es-EC" smtClean="0"/>
              <a:t>19/10/2022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96A83-FC3E-40A6-8F77-26CC34CE428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65A9-7288-477D-AE87-5EEA918304E9}" type="datetimeFigureOut">
              <a:rPr lang="es-EC" smtClean="0"/>
              <a:t>19/10/2022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96A83-FC3E-40A6-8F77-26CC34CE428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65A9-7288-477D-AE87-5EEA918304E9}" type="datetimeFigureOut">
              <a:rPr lang="es-EC" smtClean="0"/>
              <a:t>19/10/2022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96A83-FC3E-40A6-8F77-26CC34CE428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65A9-7288-477D-AE87-5EEA918304E9}" type="datetimeFigureOut">
              <a:rPr lang="es-EC" smtClean="0"/>
              <a:t>19/10/2022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96A83-FC3E-40A6-8F77-26CC34CE4282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65A9-7288-477D-AE87-5EEA918304E9}" type="datetimeFigureOut">
              <a:rPr lang="es-EC" smtClean="0"/>
              <a:t>19/10/2022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96A83-FC3E-40A6-8F77-26CC34CE4282}" type="slidenum">
              <a:rPr lang="es-EC" smtClean="0"/>
              <a:t>‹Nº›</a:t>
            </a:fld>
            <a:endParaRPr lang="es-EC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65A9-7288-477D-AE87-5EEA918304E9}" type="datetimeFigureOut">
              <a:rPr lang="es-EC" smtClean="0"/>
              <a:t>19/10/2022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96A83-FC3E-40A6-8F77-26CC34CE428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65A9-7288-477D-AE87-5EEA918304E9}" type="datetimeFigureOut">
              <a:rPr lang="es-EC" smtClean="0"/>
              <a:t>19/10/2022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96A83-FC3E-40A6-8F77-26CC34CE428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C1265A9-7288-477D-AE87-5EEA918304E9}" type="datetimeFigureOut">
              <a:rPr lang="es-EC" smtClean="0"/>
              <a:t>19/10/2022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26596A83-FC3E-40A6-8F77-26CC34CE428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C1265A9-7288-477D-AE87-5EEA918304E9}" type="datetimeFigureOut">
              <a:rPr lang="es-EC" smtClean="0"/>
              <a:t>19/10/2022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26596A83-FC3E-40A6-8F77-26CC34CE428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C1265A9-7288-477D-AE87-5EEA918304E9}" type="datetimeFigureOut">
              <a:rPr lang="es-EC" smtClean="0"/>
              <a:t>19/10/2022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6596A83-FC3E-40A6-8F77-26CC34CE4282}" type="slidenum">
              <a:rPr lang="es-EC" smtClean="0"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C" dirty="0" smtClean="0"/>
              <a:t>POA COMITÉ CENTRAL DE PADRES DE FAMILIA</a:t>
            </a:r>
            <a:endParaRPr lang="es-EC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2780928"/>
            <a:ext cx="6400800" cy="15121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b="1" dirty="0" smtClean="0"/>
              <a:t>OBJETIVO: Definir </a:t>
            </a:r>
            <a:r>
              <a:rPr lang="es-ES" b="1" dirty="0"/>
              <a:t>actividades estratégicas que ayuden al mejoramiento y desarrollo cultural, social, académico y espiritual de la institución, establecidas en el diseño del Plan Operativo Anual que permitan el cumplimiento de su misión y visión. </a:t>
            </a: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62652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CRONOGRAMA DE ACTIVIDADES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1047941">
            <a:off x="927115" y="3598659"/>
            <a:ext cx="3355050" cy="1514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sz="2000" b="1" dirty="0" smtClean="0">
                <a:solidFill>
                  <a:srgbClr val="FF0000"/>
                </a:solidFill>
                <a:latin typeface="+mj-lt"/>
                <a:ea typeface="Adobe Song Std L" pitchFamily="18" charset="-128"/>
              </a:rPr>
              <a:t>DIMENSION DE </a:t>
            </a:r>
          </a:p>
          <a:p>
            <a:pPr marL="0" indent="0">
              <a:buNone/>
            </a:pPr>
            <a:r>
              <a:rPr lang="es-ES" sz="2000" b="1" dirty="0" smtClean="0">
                <a:solidFill>
                  <a:srgbClr val="FF0000"/>
                </a:solidFill>
                <a:latin typeface="+mj-lt"/>
                <a:ea typeface="Adobe Song Std L" pitchFamily="18" charset="-128"/>
              </a:rPr>
              <a:t>SEGURIDAD </a:t>
            </a:r>
            <a:r>
              <a:rPr lang="es-ES" sz="2000" b="1" dirty="0">
                <a:solidFill>
                  <a:srgbClr val="FF0000"/>
                </a:solidFill>
                <a:latin typeface="+mj-lt"/>
                <a:ea typeface="Adobe Song Std L" pitchFamily="18" charset="-128"/>
              </a:rPr>
              <a:t>Y GESTION DE </a:t>
            </a:r>
            <a:endParaRPr lang="es-ES" sz="2000" b="1" dirty="0" smtClean="0">
              <a:solidFill>
                <a:srgbClr val="FF0000"/>
              </a:solidFill>
              <a:latin typeface="+mj-lt"/>
              <a:ea typeface="Adobe Song Std L" pitchFamily="18" charset="-128"/>
            </a:endParaRPr>
          </a:p>
          <a:p>
            <a:pPr marL="0" indent="0">
              <a:buNone/>
            </a:pPr>
            <a:r>
              <a:rPr lang="es-ES" sz="2000" b="1" dirty="0" smtClean="0">
                <a:solidFill>
                  <a:srgbClr val="FF0000"/>
                </a:solidFill>
                <a:latin typeface="+mj-lt"/>
                <a:ea typeface="Adobe Song Std L" pitchFamily="18" charset="-128"/>
              </a:rPr>
              <a:t>RIESGOS </a:t>
            </a:r>
            <a:r>
              <a:rPr lang="es-ES" sz="2000" b="1" dirty="0">
                <a:solidFill>
                  <a:srgbClr val="FF0000"/>
                </a:solidFill>
                <a:latin typeface="+mj-lt"/>
                <a:ea typeface="Adobe Song Std L" pitchFamily="18" charset="-128"/>
              </a:rPr>
              <a:t>ESCOLARES</a:t>
            </a:r>
            <a:r>
              <a:rPr lang="es-ES" sz="2000" b="1" dirty="0" smtClean="0">
                <a:solidFill>
                  <a:srgbClr val="FF0000"/>
                </a:solidFill>
                <a:latin typeface="+mj-lt"/>
                <a:ea typeface="Adobe Song Std L" pitchFamily="18" charset="-128"/>
              </a:rPr>
              <a:t>.</a:t>
            </a:r>
            <a:endParaRPr lang="es-EC" sz="2000" b="1" dirty="0">
              <a:solidFill>
                <a:srgbClr val="FF0000"/>
              </a:solidFill>
              <a:latin typeface="+mj-lt"/>
              <a:ea typeface="Adobe Song Std L" pitchFamily="18" charset="-128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283968" y="2924944"/>
            <a:ext cx="4283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 </a:t>
            </a:r>
            <a:r>
              <a:rPr lang="es-ES" dirty="0" smtClean="0"/>
              <a:t>Gestionar </a:t>
            </a:r>
            <a:r>
              <a:rPr lang="es-ES" dirty="0"/>
              <a:t>con las entidades pertinentes para el control de riesgos </a:t>
            </a:r>
            <a:r>
              <a:rPr lang="es-ES" dirty="0" smtClean="0"/>
              <a:t>escolares  desde el mes de Octubre.</a:t>
            </a:r>
            <a:endParaRPr lang="es-EC" dirty="0"/>
          </a:p>
          <a:p>
            <a:r>
              <a:rPr lang="es-ES" dirty="0"/>
              <a:t> </a:t>
            </a:r>
            <a:endParaRPr lang="es-EC" dirty="0"/>
          </a:p>
          <a:p>
            <a:r>
              <a:rPr lang="es-ES" dirty="0"/>
              <a:t>Implementar un botiquín general con lo </a:t>
            </a:r>
            <a:r>
              <a:rPr lang="es-ES" dirty="0" smtClean="0"/>
              <a:t>indispensable en la institución.  (Octubre)</a:t>
            </a:r>
            <a:endParaRPr lang="es-EC" dirty="0"/>
          </a:p>
          <a:p>
            <a:r>
              <a:rPr lang="es-ES" dirty="0"/>
              <a:t> </a:t>
            </a:r>
            <a:endParaRPr lang="es-EC" dirty="0"/>
          </a:p>
          <a:p>
            <a:r>
              <a:rPr lang="es-ES" dirty="0"/>
              <a:t>Realizar cronograma de vigilancia con los padres de </a:t>
            </a:r>
            <a:r>
              <a:rPr lang="es-ES" dirty="0" smtClean="0"/>
              <a:t>familia para la hora de entrada y salida de los estudiantes. (Noviembre 1ro.)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25119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743444"/>
              </p:ext>
            </p:extLst>
          </p:nvPr>
        </p:nvGraphicFramePr>
        <p:xfrm>
          <a:off x="1" y="3"/>
          <a:ext cx="9036505" cy="6857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3533"/>
                <a:gridCol w="1244751"/>
                <a:gridCol w="130265"/>
                <a:gridCol w="130265"/>
                <a:gridCol w="130265"/>
                <a:gridCol w="130265"/>
                <a:gridCol w="130265"/>
                <a:gridCol w="130265"/>
                <a:gridCol w="130265"/>
                <a:gridCol w="130265"/>
                <a:gridCol w="130265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  <a:gridCol w="173686"/>
              </a:tblGrid>
              <a:tr h="279789">
                <a:tc gridSpan="37">
                  <a:txBody>
                    <a:bodyPr/>
                    <a:lstStyle/>
                    <a:p>
                      <a:pPr algn="ctr" fontAlgn="ctr"/>
                      <a:r>
                        <a:rPr lang="es-EC" sz="800" u="none" strike="noStrike">
                          <a:effectLst/>
                        </a:rPr>
                        <a:t>PLAN DE TRABAJO DE SEGURIDAD</a:t>
                      </a:r>
                      <a:endParaRPr lang="es-EC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471223">
                <a:tc gridSpan="37"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COMISIONES PARA VIGILAR LA SALIDA DE LOS ESTUDIANTES DE LA UNIDAD EDUCATIVA FISCOMISIONAL INOCENCIO JACOME- AÑO LECTIVO 2022-2023 HORARIO 12H30-14H00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36604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500" u="none" strike="noStrike">
                          <a:effectLst/>
                        </a:rPr>
                        <a:t>AÑO 2022-2023</a:t>
                      </a:r>
                      <a:endParaRPr lang="es-EC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500" u="none" strike="noStrike">
                          <a:effectLst/>
                        </a:rPr>
                        <a:t>MESES</a:t>
                      </a:r>
                      <a:endParaRPr lang="es-EC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NOVIEMBRE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DICIEMBRE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ENERO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FEBRERO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MARZO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ABRIL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MAYO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JUNIO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36604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500" u="none" strike="noStrike">
                          <a:effectLst/>
                        </a:rPr>
                        <a:t>ACTIVIDADES/GRADOS</a:t>
                      </a:r>
                      <a:endParaRPr lang="es-EC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500" u="none" strike="noStrike">
                          <a:effectLst/>
                        </a:rPr>
                        <a:t>SEMANAS</a:t>
                      </a:r>
                      <a:endParaRPr lang="es-EC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S1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S2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S3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S4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S5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S1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S2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S3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S4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S1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S2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S3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S4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S1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S2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S3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S4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S1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S2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S3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S4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S5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S1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S2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S3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S4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S1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S2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S3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S4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S5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S1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S2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S3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S4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616379">
                <a:tc>
                  <a:txBody>
                    <a:bodyPr/>
                    <a:lstStyle/>
                    <a:p>
                      <a:pPr algn="ctr" fontAlgn="b"/>
                      <a:r>
                        <a:rPr lang="es-EC" sz="600" u="none" strike="noStrike">
                          <a:effectLst/>
                        </a:rPr>
                        <a:t>UBICACIÒN DE CONOS PARA CONTROL DE TRANSITO Y VIGILANCIA DE LOS ESTUDIANTES 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500" u="none" strike="noStrike">
                          <a:effectLst/>
                        </a:rPr>
                        <a:t>RESPONSABLES</a:t>
                      </a:r>
                      <a:endParaRPr lang="es-EC" sz="5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3660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800" u="none" strike="noStrike">
                          <a:effectLst/>
                        </a:rPr>
                        <a:t>INICIAL II</a:t>
                      </a:r>
                      <a:endParaRPr lang="es-EC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COORDINADOR SEGURIDAD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3660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800" u="none" strike="noStrike">
                          <a:effectLst/>
                        </a:rPr>
                        <a:t>PRIMERO </a:t>
                      </a:r>
                      <a:endParaRPr lang="es-EC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COORDINADOR SEGURIDAD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3660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800" u="none" strike="noStrike">
                          <a:effectLst/>
                        </a:rPr>
                        <a:t>SEGUNDO</a:t>
                      </a:r>
                      <a:endParaRPr lang="es-EC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COORDINADOR SEGURIDAD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3660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800" u="none" strike="noStrike">
                          <a:effectLst/>
                        </a:rPr>
                        <a:t>TERCERO</a:t>
                      </a:r>
                      <a:endParaRPr lang="es-EC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COORDINADOR SEGURIDAD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3660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800" u="none" strike="noStrike">
                          <a:effectLst/>
                        </a:rPr>
                        <a:t>CUARTO</a:t>
                      </a:r>
                      <a:endParaRPr lang="es-EC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COORDINADOR SEGURIDAD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3660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800" u="none" strike="noStrike">
                          <a:effectLst/>
                        </a:rPr>
                        <a:t>QUINTO</a:t>
                      </a:r>
                      <a:endParaRPr lang="es-EC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COORDINADOR SEGURIDAD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EC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3660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800" u="none" strike="noStrike">
                          <a:effectLst/>
                        </a:rPr>
                        <a:t>SEXTO</a:t>
                      </a:r>
                      <a:endParaRPr lang="es-EC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COORDINADOR SEGURIDAD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3660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800" u="none" strike="noStrike">
                          <a:effectLst/>
                        </a:rPr>
                        <a:t>SÈPTIMO</a:t>
                      </a:r>
                      <a:endParaRPr lang="es-EC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COORDINADOR SEGURIDAD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3660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800" u="none" strike="noStrike">
                          <a:effectLst/>
                        </a:rPr>
                        <a:t>OCTAVO</a:t>
                      </a:r>
                      <a:endParaRPr lang="es-EC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COORDINADOR SEGURIDAD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3660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800" u="none" strike="noStrike">
                          <a:effectLst/>
                        </a:rPr>
                        <a:t>NOVENO</a:t>
                      </a:r>
                      <a:endParaRPr lang="es-EC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COORDINADOR SEGURIDAD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3660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800" u="none" strike="noStrike">
                          <a:effectLst/>
                        </a:rPr>
                        <a:t>DÈCIMO</a:t>
                      </a:r>
                      <a:endParaRPr lang="es-EC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COORDINADOR SEGURIDAD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366040">
                <a:tc>
                  <a:txBody>
                    <a:bodyPr/>
                    <a:lstStyle/>
                    <a:p>
                      <a:pPr algn="ctr" fontAlgn="b"/>
                      <a:r>
                        <a:rPr lang="es-EC" sz="800" u="none" strike="noStrike">
                          <a:effectLst/>
                        </a:rPr>
                        <a:t>PRIMERO B.G.U</a:t>
                      </a:r>
                      <a:endParaRPr lang="es-EC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COORDINADOR SEGURIDAD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X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  <a:tr h="366040">
                <a:tc>
                  <a:txBody>
                    <a:bodyPr/>
                    <a:lstStyle/>
                    <a:p>
                      <a:pPr algn="l" fontAlgn="b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400" u="none" strike="noStrike">
                          <a:effectLst/>
                        </a:rPr>
                        <a:t> </a:t>
                      </a:r>
                      <a:endParaRPr lang="es-EC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>
                          <a:effectLst/>
                        </a:rPr>
                        <a:t> </a:t>
                      </a:r>
                      <a:endParaRPr lang="es-EC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600" u="none" strike="noStrike" dirty="0">
                          <a:effectLst/>
                        </a:rPr>
                        <a:t> </a:t>
                      </a:r>
                      <a:endParaRPr lang="es-EC" sz="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938" marR="4938" marT="493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580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CRONOGRAMA DE ACTIVIDADES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1047941">
            <a:off x="889730" y="3509645"/>
            <a:ext cx="2529785" cy="1108720"/>
          </a:xfrm>
        </p:spPr>
        <p:txBody>
          <a:bodyPr>
            <a:normAutofit/>
          </a:bodyPr>
          <a:lstStyle/>
          <a:p>
            <a:r>
              <a:rPr lang="es-EC" sz="2000" b="1" i="1" dirty="0" smtClean="0">
                <a:solidFill>
                  <a:srgbClr val="FF0000"/>
                </a:solidFill>
                <a:latin typeface="+mj-lt"/>
                <a:ea typeface="Adobe Song Std L" pitchFamily="18" charset="-128"/>
              </a:rPr>
              <a:t>DIMENSION </a:t>
            </a:r>
            <a:r>
              <a:rPr lang="es-EC" sz="2000" b="1" i="1" dirty="0" smtClean="0">
                <a:solidFill>
                  <a:srgbClr val="FF0000"/>
                </a:solidFill>
                <a:latin typeface="+mj-lt"/>
                <a:ea typeface="Adobe Song Std L" pitchFamily="18" charset="-128"/>
              </a:rPr>
              <a:t>DE </a:t>
            </a:r>
            <a:r>
              <a:rPr lang="es-ES" sz="2000" b="1" i="1" dirty="0" smtClean="0">
                <a:solidFill>
                  <a:srgbClr val="FF0000"/>
                </a:solidFill>
                <a:latin typeface="+mj-lt"/>
              </a:rPr>
              <a:t>ALIMENTACIÓN SALUDABLE</a:t>
            </a:r>
            <a:endParaRPr lang="es-EC" sz="20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491880" y="318684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Charlas informativas </a:t>
            </a:r>
            <a:r>
              <a:rPr lang="es-ES" dirty="0" smtClean="0"/>
              <a:t>saludables, una vez al quimestre.</a:t>
            </a:r>
            <a:endParaRPr lang="es-EC" dirty="0"/>
          </a:p>
          <a:p>
            <a:r>
              <a:rPr lang="es-ES" dirty="0"/>
              <a:t> </a:t>
            </a:r>
            <a:endParaRPr lang="es-EC" dirty="0"/>
          </a:p>
          <a:p>
            <a:r>
              <a:rPr lang="es-ES" dirty="0"/>
              <a:t> </a:t>
            </a:r>
            <a:endParaRPr lang="es-EC" dirty="0"/>
          </a:p>
          <a:p>
            <a:r>
              <a:rPr lang="es-ES" dirty="0"/>
              <a:t>Control y supervisión de los alimentos que se expenden en el </a:t>
            </a:r>
            <a:r>
              <a:rPr lang="es-ES" dirty="0" smtClean="0"/>
              <a:t>bar, una vez al mes.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19767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CRONOGRAMA DE ACTIVIDADES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1047941">
            <a:off x="819578" y="3216018"/>
            <a:ext cx="2822739" cy="1027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b="1" i="1" dirty="0" smtClean="0">
                <a:solidFill>
                  <a:srgbClr val="FF0000"/>
                </a:solidFill>
                <a:latin typeface="Adobe Song Std L" pitchFamily="18" charset="-128"/>
                <a:ea typeface="Adobe Song Std L" pitchFamily="18" charset="-128"/>
              </a:rPr>
              <a:t>DIMENSI</a:t>
            </a:r>
            <a:r>
              <a:rPr lang="es-ES" b="1" i="1" dirty="0">
                <a:solidFill>
                  <a:srgbClr val="FF0000"/>
                </a:solidFill>
              </a:rPr>
              <a:t>ÓN</a:t>
            </a:r>
            <a:endParaRPr lang="es-EC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C" b="1" i="1" dirty="0" smtClean="0">
                <a:solidFill>
                  <a:srgbClr val="FF0000"/>
                </a:solidFill>
                <a:latin typeface="Adobe Song Std L" pitchFamily="18" charset="-128"/>
                <a:ea typeface="Adobe Song Std L" pitchFamily="18" charset="-128"/>
              </a:rPr>
              <a:t> </a:t>
            </a:r>
            <a:r>
              <a:rPr lang="es-EC" b="1" i="1" dirty="0" smtClean="0">
                <a:solidFill>
                  <a:srgbClr val="FF0000"/>
                </a:solidFill>
                <a:latin typeface="Adobe Song Std L" pitchFamily="18" charset="-128"/>
                <a:ea typeface="Adobe Song Std L" pitchFamily="18" charset="-128"/>
              </a:rPr>
              <a:t>DE </a:t>
            </a:r>
            <a:r>
              <a:rPr lang="es-ES" b="1" i="1" dirty="0">
                <a:solidFill>
                  <a:srgbClr val="FF0000"/>
                </a:solidFill>
              </a:rPr>
              <a:t>CONVIVENCIA </a:t>
            </a:r>
            <a:endParaRPr lang="es-EC" b="1" i="1" dirty="0">
              <a:solidFill>
                <a:srgbClr val="FF00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851920" y="310583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/>
              <a:t>Realizar charlas motivacionales a la comunidad educativa a partir del mes de noviembre.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Implementación del punto de reciclaje en apoyo del Consejo Estudiantil, para el cuidado del medio ambiente y ayuda humanitaria  en el mes de Noviembre.</a:t>
            </a:r>
            <a:endParaRPr lang="es-EC" dirty="0" smtClean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7400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CRONOGRAMA DE ACTIVIDADES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1047941">
            <a:off x="978541" y="3231902"/>
            <a:ext cx="3037884" cy="12319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sz="2800" b="1" i="1" dirty="0" smtClean="0">
                <a:solidFill>
                  <a:srgbClr val="FF0000"/>
                </a:solidFill>
                <a:latin typeface="Adobe Song Std L" pitchFamily="18" charset="-128"/>
                <a:ea typeface="Adobe Song Std L" pitchFamily="18" charset="-128"/>
              </a:rPr>
              <a:t>DIMENSION DE </a:t>
            </a:r>
          </a:p>
          <a:p>
            <a:pPr marL="0" indent="0">
              <a:buNone/>
            </a:pPr>
            <a:r>
              <a:rPr lang="es-ES" sz="2800" b="1" i="1" dirty="0" smtClean="0">
                <a:solidFill>
                  <a:srgbClr val="FF0000"/>
                </a:solidFill>
              </a:rPr>
              <a:t>PARTICIPACIÓN</a:t>
            </a:r>
            <a:endParaRPr lang="es-EC" sz="2800" b="1" i="1" dirty="0">
              <a:solidFill>
                <a:srgbClr val="FF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886588" y="191683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Coordinar en la organización y desarrollo de los juegos internos y externos de la </a:t>
            </a:r>
            <a:r>
              <a:rPr lang="es-ES" dirty="0" smtClean="0"/>
              <a:t>institución en Noviembre y Marzo</a:t>
            </a:r>
            <a:endParaRPr lang="es-EC" dirty="0"/>
          </a:p>
          <a:p>
            <a:r>
              <a:rPr lang="es-ES" dirty="0"/>
              <a:t> </a:t>
            </a:r>
            <a:endParaRPr lang="es-EC" dirty="0"/>
          </a:p>
          <a:p>
            <a:r>
              <a:rPr lang="es-ES" dirty="0"/>
              <a:t>Coordinar en el desarrollo de las actividades propuestas por la </a:t>
            </a:r>
            <a:r>
              <a:rPr lang="es-ES" dirty="0" smtClean="0"/>
              <a:t>institución de noviembre 21 a noviembre 25:</a:t>
            </a:r>
            <a:endParaRPr lang="es-EC" dirty="0"/>
          </a:p>
          <a:p>
            <a:r>
              <a:rPr lang="es-ES" dirty="0"/>
              <a:t>Semana de la </a:t>
            </a:r>
            <a:r>
              <a:rPr lang="es-ES" dirty="0" smtClean="0"/>
              <a:t>lectura</a:t>
            </a:r>
            <a:endParaRPr lang="es-EC" dirty="0"/>
          </a:p>
          <a:p>
            <a:r>
              <a:rPr lang="es-ES" dirty="0"/>
              <a:t>Fiestas </a:t>
            </a:r>
            <a:r>
              <a:rPr lang="es-ES" dirty="0" smtClean="0"/>
              <a:t>patronales</a:t>
            </a:r>
            <a:endParaRPr lang="es-EC" dirty="0"/>
          </a:p>
          <a:p>
            <a:r>
              <a:rPr lang="es-ES" dirty="0"/>
              <a:t> </a:t>
            </a:r>
            <a:endParaRPr lang="es-EC" dirty="0"/>
          </a:p>
          <a:p>
            <a:r>
              <a:rPr lang="es-ES" dirty="0"/>
              <a:t>Coordinar el </a:t>
            </a:r>
            <a:r>
              <a:rPr lang="es-ES" dirty="0" smtClean="0"/>
              <a:t>PROGRAMA a los niños en: </a:t>
            </a:r>
          </a:p>
          <a:p>
            <a:r>
              <a:rPr lang="es-ES" dirty="0"/>
              <a:t>A</a:t>
            </a:r>
            <a:r>
              <a:rPr lang="es-ES" dirty="0" smtClean="0"/>
              <a:t>gasajo navideño: funda </a:t>
            </a:r>
            <a:r>
              <a:rPr lang="es-ES" dirty="0"/>
              <a:t>de caramelos </a:t>
            </a:r>
            <a:r>
              <a:rPr lang="es-ES" dirty="0" smtClean="0"/>
              <a:t> DICIEMBRE 23</a:t>
            </a:r>
          </a:p>
          <a:p>
            <a:r>
              <a:rPr lang="es-ES" dirty="0" err="1" smtClean="0"/>
              <a:t>Dia</a:t>
            </a:r>
            <a:r>
              <a:rPr lang="es-ES" dirty="0" smtClean="0"/>
              <a:t> de la Familia </a:t>
            </a:r>
            <a:r>
              <a:rPr lang="es-ES" dirty="0" err="1" smtClean="0"/>
              <a:t>Rosarista</a:t>
            </a:r>
            <a:r>
              <a:rPr lang="es-EC" dirty="0"/>
              <a:t> </a:t>
            </a:r>
            <a:r>
              <a:rPr lang="es-EC" dirty="0" smtClean="0"/>
              <a:t>MAYO 12</a:t>
            </a:r>
            <a:endParaRPr lang="es-EC" dirty="0"/>
          </a:p>
          <a:p>
            <a:r>
              <a:rPr lang="es-ES" dirty="0" err="1"/>
              <a:t>Dia</a:t>
            </a:r>
            <a:r>
              <a:rPr lang="es-ES" dirty="0"/>
              <a:t> del </a:t>
            </a:r>
            <a:r>
              <a:rPr lang="es-ES" dirty="0" smtClean="0"/>
              <a:t>niño/a JUNIO 1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50342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es-EC" b="1" dirty="0" smtClean="0"/>
              <a:t>CRONOGRAMA DE ACTIVIDADES</a:t>
            </a:r>
            <a:endParaRPr lang="es-EC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1047941">
            <a:off x="822992" y="3054081"/>
            <a:ext cx="3299182" cy="1108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b="1" i="1" dirty="0" smtClean="0">
                <a:solidFill>
                  <a:srgbClr val="FF0000"/>
                </a:solidFill>
                <a:latin typeface="Adobe Song Std L" pitchFamily="18" charset="-128"/>
                <a:ea typeface="Adobe Song Std L" pitchFamily="18" charset="-128"/>
              </a:rPr>
              <a:t>DIMENSION DE</a:t>
            </a:r>
          </a:p>
          <a:p>
            <a:pPr marL="0" indent="0">
              <a:buNone/>
            </a:pPr>
            <a:r>
              <a:rPr lang="es-EC" b="1" i="1" dirty="0" smtClean="0">
                <a:solidFill>
                  <a:srgbClr val="FF0000"/>
                </a:solidFill>
                <a:latin typeface="Adobe Song Std L" pitchFamily="18" charset="-128"/>
                <a:ea typeface="Adobe Song Std L" pitchFamily="18" charset="-128"/>
              </a:rPr>
              <a:t> </a:t>
            </a:r>
            <a:r>
              <a:rPr lang="es-ES" b="1" i="1" dirty="0" smtClean="0">
                <a:solidFill>
                  <a:srgbClr val="FF0000"/>
                </a:solidFill>
              </a:rPr>
              <a:t>PASTORAL</a:t>
            </a:r>
            <a:endParaRPr lang="es-EC" b="1" i="1" dirty="0">
              <a:solidFill>
                <a:srgbClr val="FF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203848" y="1988840"/>
            <a:ext cx="51845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Coordinar y apoyar en las celebraciones eucarísticas como:</a:t>
            </a:r>
            <a:endParaRPr lang="es-EC" dirty="0"/>
          </a:p>
          <a:p>
            <a:r>
              <a:rPr lang="es-ES" dirty="0"/>
              <a:t>Fiestas patronales </a:t>
            </a:r>
            <a:r>
              <a:rPr lang="es-ES" dirty="0" smtClean="0"/>
              <a:t> </a:t>
            </a:r>
            <a:r>
              <a:rPr lang="es-ES" dirty="0" smtClean="0"/>
              <a:t>    Noviembre </a:t>
            </a:r>
            <a:r>
              <a:rPr lang="es-ES" dirty="0" smtClean="0"/>
              <a:t>26</a:t>
            </a:r>
          </a:p>
          <a:p>
            <a:r>
              <a:rPr lang="es-ES" dirty="0" smtClean="0"/>
              <a:t>Celebración </a:t>
            </a:r>
            <a:r>
              <a:rPr lang="es-ES" dirty="0"/>
              <a:t>eucarística </a:t>
            </a:r>
            <a:r>
              <a:rPr lang="es-ES" dirty="0" smtClean="0"/>
              <a:t>dominical durante todo el año escolar.</a:t>
            </a:r>
            <a:endParaRPr lang="es-EC" dirty="0"/>
          </a:p>
          <a:p>
            <a:r>
              <a:rPr lang="es-ES" dirty="0"/>
              <a:t> </a:t>
            </a:r>
            <a:endParaRPr lang="es-EC" dirty="0"/>
          </a:p>
          <a:p>
            <a:r>
              <a:rPr lang="es-ES" dirty="0" smtClean="0"/>
              <a:t>Colaborar </a:t>
            </a:r>
            <a:r>
              <a:rPr lang="es-ES" dirty="0"/>
              <a:t>en las actividades programadas en la institución como: </a:t>
            </a:r>
            <a:endParaRPr lang="es-EC" dirty="0"/>
          </a:p>
          <a:p>
            <a:r>
              <a:rPr lang="es-ES" dirty="0"/>
              <a:t>Novena de Navidad</a:t>
            </a:r>
            <a:endParaRPr lang="es-EC" dirty="0"/>
          </a:p>
          <a:p>
            <a:r>
              <a:rPr lang="es-ES" dirty="0"/>
              <a:t>Semana Santa</a:t>
            </a:r>
            <a:endParaRPr lang="es-EC" dirty="0"/>
          </a:p>
          <a:p>
            <a:r>
              <a:rPr lang="es-ES" dirty="0"/>
              <a:t>Mes de María </a:t>
            </a:r>
            <a:endParaRPr lang="es-EC" dirty="0"/>
          </a:p>
          <a:p>
            <a:r>
              <a:rPr lang="es-ES" dirty="0"/>
              <a:t> </a:t>
            </a:r>
            <a:endParaRPr lang="es-EC" dirty="0"/>
          </a:p>
          <a:p>
            <a:r>
              <a:rPr lang="es-ES" dirty="0"/>
              <a:t>Participación en  Misa dominical por grados con tutores y docentes de asignaturas especiales</a:t>
            </a:r>
            <a:r>
              <a:rPr lang="es-ES" dirty="0" smtClean="0"/>
              <a:t>. (todos los domingos)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03092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es-EC" altLang="es-EC" sz="3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EUCARISTÍAS PARA LOS </a:t>
            </a:r>
            <a:r>
              <a:rPr lang="es-EC" altLang="es-EC" sz="3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DOMINGOS</a:t>
            </a:r>
            <a:endParaRPr lang="es-EC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965745"/>
              </p:ext>
            </p:extLst>
          </p:nvPr>
        </p:nvGraphicFramePr>
        <p:xfrm>
          <a:off x="323528" y="1700808"/>
          <a:ext cx="8640960" cy="5040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4777"/>
                <a:gridCol w="2139017"/>
                <a:gridCol w="2049344"/>
                <a:gridCol w="2247822"/>
              </a:tblGrid>
              <a:tr h="74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  <a:endParaRPr lang="es-EC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FECHA</a:t>
                      </a:r>
                      <a:endParaRPr lang="es-EC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FECHA</a:t>
                      </a:r>
                      <a:endParaRPr lang="es-EC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effectLst/>
                        </a:rPr>
                        <a:t>RESPONSABLE</a:t>
                      </a:r>
                      <a:endParaRPr lang="es-EC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Inicial II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13 de noviembre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19 de febrero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Tutor y Sandra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Preparatoria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20 de noviembre</a:t>
                      </a:r>
                      <a:endParaRPr lang="es-EC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26 de febrero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Tutor y Nancy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2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Segundo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27 de noviembre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5 de marzo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Tutor y Tamia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3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Tercero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04 de diciembre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19 de marzo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Tutor y Jefferson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3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Cuarto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11 de diciembre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26 de marzo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Tutor y Marlon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3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Quinto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18 de diciembre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02 de abril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Tutor y Diana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3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Sexto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8 de enero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16 de abril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Tutor y Karina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3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Séptimo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15 de enero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23 de abril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Tutor y Sandra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3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Octavo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22 de enero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30 de abril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Tutor y Tamia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3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Noveno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29 de enero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7 de mayo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Tutor y Jefferson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3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Décimo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5 de febrero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21 de mayo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Tutor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3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Primero BGU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12 de febrero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>
                          <a:effectLst/>
                        </a:rPr>
                        <a:t>28 de mayo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100" dirty="0">
                          <a:effectLst/>
                        </a:rPr>
                        <a:t>Tutor y Marlon</a:t>
                      </a:r>
                      <a:endParaRPr lang="es-EC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625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CRONOGRAMA DE ACTIVIDADES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1047941">
            <a:off x="750515" y="3547461"/>
            <a:ext cx="3372261" cy="1108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sz="2800" b="1" i="1" dirty="0" smtClean="0">
                <a:solidFill>
                  <a:srgbClr val="FF0000"/>
                </a:solidFill>
                <a:latin typeface="Adobe Song Std L" pitchFamily="18" charset="-128"/>
                <a:ea typeface="Adobe Song Std L" pitchFamily="18" charset="-128"/>
              </a:rPr>
              <a:t>DIMENSION </a:t>
            </a:r>
          </a:p>
          <a:p>
            <a:pPr marL="0" indent="0">
              <a:buNone/>
            </a:pPr>
            <a:r>
              <a:rPr lang="es-ES" sz="2800" b="1" i="1" dirty="0" smtClean="0">
                <a:solidFill>
                  <a:srgbClr val="FF0000"/>
                </a:solidFill>
              </a:rPr>
              <a:t>ADMINISTRATIVA</a:t>
            </a:r>
            <a:endParaRPr lang="es-EC" sz="2800" b="1" i="1" dirty="0">
              <a:solidFill>
                <a:srgbClr val="FF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419872" y="2492896"/>
            <a:ext cx="48965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1. Gestionar </a:t>
            </a:r>
            <a:r>
              <a:rPr lang="es-ES" dirty="0"/>
              <a:t>acciones en beneficio de la Institución.</a:t>
            </a:r>
            <a:endParaRPr lang="es-EC" dirty="0"/>
          </a:p>
          <a:p>
            <a:r>
              <a:rPr lang="es-ES" dirty="0"/>
              <a:t>    -El rotulo de la institución debe estar en un lugar visible y elaborarlo adecuadamente.</a:t>
            </a:r>
            <a:endParaRPr lang="es-EC" dirty="0"/>
          </a:p>
          <a:p>
            <a:r>
              <a:rPr lang="es-ES" dirty="0"/>
              <a:t>   -Internet en bloque de inicial y preparatoria.</a:t>
            </a:r>
            <a:endParaRPr lang="es-EC" dirty="0"/>
          </a:p>
          <a:p>
            <a:r>
              <a:rPr lang="es-ES" dirty="0"/>
              <a:t>    -Acabados bar (fachada)</a:t>
            </a:r>
            <a:endParaRPr lang="es-EC" dirty="0"/>
          </a:p>
          <a:p>
            <a:r>
              <a:rPr lang="es-ES" dirty="0"/>
              <a:t>    -Arreglos de terraza de las aulas segundo piso (corto plazo).</a:t>
            </a:r>
            <a:endParaRPr lang="es-EC" dirty="0"/>
          </a:p>
          <a:p>
            <a:r>
              <a:rPr lang="es-ES" dirty="0"/>
              <a:t>    -Representar a la Institución en sus diferentes gestiones y que amerite su firma</a:t>
            </a:r>
            <a:r>
              <a:rPr lang="es-ES" dirty="0" smtClean="0"/>
              <a:t>.</a:t>
            </a:r>
          </a:p>
          <a:p>
            <a:endParaRPr lang="es-EC" dirty="0"/>
          </a:p>
          <a:p>
            <a:r>
              <a:rPr lang="es-ES" dirty="0"/>
              <a:t> </a:t>
            </a:r>
            <a:r>
              <a:rPr lang="es-ES" dirty="0" smtClean="0"/>
              <a:t>2. Gestionar </a:t>
            </a:r>
            <a:r>
              <a:rPr lang="es-ES" dirty="0"/>
              <a:t>en el Municipio, GAD Parroquial, para obtener beneficios para la institución.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051808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94</TotalTime>
  <Words>561</Words>
  <Application>Microsoft Office PowerPoint</Application>
  <PresentationFormat>Presentación en pantalla (4:3)</PresentationFormat>
  <Paragraphs>680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Chincheta</vt:lpstr>
      <vt:lpstr>POA COMITÉ CENTRAL DE PADRES DE FAMILIA</vt:lpstr>
      <vt:lpstr>CRONOGRAMA DE ACTIVIDADES</vt:lpstr>
      <vt:lpstr>Presentación de PowerPoint</vt:lpstr>
      <vt:lpstr>CRONOGRAMA DE ACTIVIDADES</vt:lpstr>
      <vt:lpstr>CRONOGRAMA DE ACTIVIDADES</vt:lpstr>
      <vt:lpstr>CRONOGRAMA DE ACTIVIDADES</vt:lpstr>
      <vt:lpstr>CRONOGRAMA DE ACTIVIDADES</vt:lpstr>
      <vt:lpstr>EUCARISTÍAS PARA LOS DOMINGOS</vt:lpstr>
      <vt:lpstr>CRONOGRAMA DE ACTIVIDADES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POA COMITÉ CENTRAL DE PADRES DE FAMILIA</dc:title>
  <dc:creator>Walter</dc:creator>
  <cp:lastModifiedBy>Walter</cp:lastModifiedBy>
  <cp:revision>8</cp:revision>
  <dcterms:created xsi:type="dcterms:W3CDTF">2022-10-18T18:43:44Z</dcterms:created>
  <dcterms:modified xsi:type="dcterms:W3CDTF">2022-10-19T18:09:45Z</dcterms:modified>
</cp:coreProperties>
</file>